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notesMasterIdLst>
    <p:notesMasterId r:id="rId18"/>
  </p:notesMasterIdLst>
  <p:sldIdLst>
    <p:sldId id="256" r:id="rId2"/>
    <p:sldId id="257" r:id="rId3"/>
    <p:sldId id="258" r:id="rId4"/>
    <p:sldId id="261" r:id="rId5"/>
    <p:sldId id="259" r:id="rId6"/>
    <p:sldId id="262" r:id="rId7"/>
    <p:sldId id="260" r:id="rId8"/>
    <p:sldId id="263" r:id="rId9"/>
    <p:sldId id="271" r:id="rId10"/>
    <p:sldId id="265" r:id="rId11"/>
    <p:sldId id="270" r:id="rId12"/>
    <p:sldId id="266" r:id="rId13"/>
    <p:sldId id="268" r:id="rId14"/>
    <p:sldId id="267" r:id="rId15"/>
    <p:sldId id="269" r:id="rId16"/>
    <p:sldId id="272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1" autoAdjust="0"/>
    <p:restoredTop sz="94660"/>
  </p:normalViewPr>
  <p:slideViewPr>
    <p:cSldViewPr snapToGrid="0">
      <p:cViewPr varScale="1">
        <p:scale>
          <a:sx n="40" d="100"/>
          <a:sy n="40" d="100"/>
        </p:scale>
        <p:origin x="48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3AE717-4B40-45C3-B6D7-F39878F7E43E}" type="datetimeFigureOut">
              <a:rPr lang="en-US" smtClean="0"/>
              <a:t>8/9/2017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08411C-AB01-4B9E-A34C-034D1E1CE9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020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E72993D9-ABBA-4FD8-86B3-422CEF2E8D21}" type="slidenum">
              <a:rPr lang="en-US" altLang="en-US">
                <a:latin typeface="Arial" panose="020B0604020202020204" pitchFamily="34" charset="0"/>
              </a:rPr>
              <a:pPr/>
              <a:t>6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smtClean="0">
                <a:latin typeface="Arial" panose="020B0604020202020204" pitchFamily="34" charset="0"/>
              </a:rPr>
              <a:t>Active transport of particles against a concentration difference requires transport proteins and energy.  </a:t>
            </a:r>
            <a:endParaRPr lang="en-US" altLang="en-US" b="1" i="1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0395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DAC385C-7BCB-4F21-BEFE-F9CF368158F7}" type="slidenum">
              <a:rPr lang="en-US" altLang="en-US"/>
              <a:pPr eaLnBrk="1" hangingPunct="1"/>
              <a:t>13</a:t>
            </a:fld>
            <a:endParaRPr lang="en-US" altLang="en-US"/>
          </a:p>
        </p:txBody>
      </p:sp>
      <p:sp>
        <p:nvSpPr>
          <p:cNvPr id="757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6550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DAC385C-7BCB-4F21-BEFE-F9CF368158F7}" type="slidenum">
              <a:rPr lang="en-US" altLang="en-US"/>
              <a:pPr eaLnBrk="1" hangingPunct="1"/>
              <a:t>14</a:t>
            </a:fld>
            <a:endParaRPr lang="en-US" altLang="en-US"/>
          </a:p>
        </p:txBody>
      </p:sp>
      <p:sp>
        <p:nvSpPr>
          <p:cNvPr id="757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4961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rgbClr val="DF5327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8/9/2017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marL="0"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rgbClr val="DF5327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Corbel" pitchFamily="34" charset="0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8/9/2017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8/9/2017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hhe.com/biosci/esp/2001_gbio/folder_structure/ce/m3/s6/assets/real/cem3s6_1.r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Active Transport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522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Protein Pumps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1" y="1965960"/>
            <a:ext cx="5065294" cy="4130040"/>
          </a:xfrm>
        </p:spPr>
        <p:txBody>
          <a:bodyPr>
            <a:noAutofit/>
          </a:bodyPr>
          <a:lstStyle/>
          <a:p>
            <a:r>
              <a:rPr lang="en-US" sz="3200" dirty="0"/>
              <a:t> </a:t>
            </a:r>
            <a:r>
              <a:rPr lang="en-US" sz="3200" dirty="0" smtClean="0"/>
              <a:t> Proton Pump</a:t>
            </a:r>
          </a:p>
          <a:p>
            <a:r>
              <a:rPr lang="en-US" sz="3200" dirty="0"/>
              <a:t> </a:t>
            </a:r>
            <a:r>
              <a:rPr lang="en-US" sz="3200" dirty="0" smtClean="0"/>
              <a:t>pumps protons (H+)</a:t>
            </a:r>
            <a:r>
              <a:rPr lang="en-US" sz="3200" dirty="0"/>
              <a:t> </a:t>
            </a:r>
            <a:r>
              <a:rPr lang="en-US" sz="3200" dirty="0" smtClean="0"/>
              <a:t>across the membrane</a:t>
            </a:r>
          </a:p>
          <a:p>
            <a:r>
              <a:rPr lang="en-US" sz="3200" dirty="0"/>
              <a:t> </a:t>
            </a:r>
            <a:r>
              <a:rPr lang="en-US" sz="3200" dirty="0" smtClean="0"/>
              <a:t>used in mitochondria to make ATP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8295" y="1756910"/>
            <a:ext cx="5565900" cy="3130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9692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0433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Bulk Transport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 Transport of proteins, polysaccharides, lipids, and other large molecules </a:t>
            </a:r>
          </a:p>
          <a:p>
            <a:r>
              <a:rPr lang="en-US" sz="3200" dirty="0" smtClean="0"/>
              <a:t> Endocytosis – takes molecules into the cell  by forming vesicles</a:t>
            </a:r>
          </a:p>
          <a:p>
            <a:r>
              <a:rPr lang="en-US" sz="3200" dirty="0" smtClean="0"/>
              <a:t> Endocytosis </a:t>
            </a:r>
            <a:r>
              <a:rPr lang="en-US" sz="3200" dirty="0"/>
              <a:t>– </a:t>
            </a:r>
            <a:r>
              <a:rPr lang="en-US" sz="3200" dirty="0" smtClean="0"/>
              <a:t>vesicles fuse with membrane to </a:t>
            </a:r>
            <a:r>
              <a:rPr lang="en-US" sz="3200" dirty="0" err="1" smtClean="0"/>
              <a:t>exprll</a:t>
            </a:r>
            <a:r>
              <a:rPr lang="en-US" sz="3200" dirty="0" smtClean="0"/>
              <a:t> release materials </a:t>
            </a:r>
            <a:endParaRPr lang="en-US" sz="3200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88386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0"/>
            <a:ext cx="8229600" cy="1371600"/>
          </a:xfrm>
        </p:spPr>
        <p:txBody>
          <a:bodyPr/>
          <a:lstStyle/>
          <a:p>
            <a:pPr eaLnBrk="1" hangingPunct="1"/>
            <a:r>
              <a:rPr lang="en-US" altLang="en-US" sz="6600" dirty="0" smtClean="0"/>
              <a:t>Endocytosis </a:t>
            </a:r>
            <a:endParaRPr lang="en-US" altLang="en-US" sz="66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3" descr="04_12b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21810" r="-867" b="24470"/>
          <a:stretch/>
        </p:blipFill>
        <p:spPr>
          <a:xfrm>
            <a:off x="953343" y="1609858"/>
            <a:ext cx="10285314" cy="41083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2792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0"/>
            <a:ext cx="8229600" cy="1371600"/>
          </a:xfrm>
        </p:spPr>
        <p:txBody>
          <a:bodyPr/>
          <a:lstStyle/>
          <a:p>
            <a:pPr eaLnBrk="1" hangingPunct="1"/>
            <a:r>
              <a:rPr lang="en-US" altLang="en-US" sz="6600"/>
              <a:t>Exocytosis</a:t>
            </a:r>
          </a:p>
        </p:txBody>
      </p:sp>
      <p:pic>
        <p:nvPicPr>
          <p:cNvPr id="35843" name="Picture 3" descr="04_11">
            <a:hlinkClick r:id="rId3"/>
          </p:cNvPr>
          <p:cNvPicPr>
            <a:picLocks noChangeAspect="1" noChangeArrowheads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23"/>
          <a:stretch/>
        </p:blipFill>
        <p:spPr>
          <a:xfrm>
            <a:off x="2246290" y="1571222"/>
            <a:ext cx="7467600" cy="4848896"/>
          </a:xfrm>
        </p:spPr>
      </p:pic>
    </p:spTree>
    <p:extLst>
      <p:ext uri="{BB962C8B-B14F-4D97-AF65-F5344CB8AC3E}">
        <p14:creationId xmlns:p14="http://schemas.microsoft.com/office/powerpoint/2010/main" val="3133989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4806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6000" dirty="0" smtClean="0"/>
              <a:t>Summarize how </a:t>
            </a:r>
            <a:r>
              <a:rPr lang="en-US" sz="6000" dirty="0"/>
              <a:t>do molecules move in active transport?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174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Essential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How do molecules move in active transport? 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4284358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Transport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2057399"/>
            <a:ext cx="9875520" cy="4199021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sz="4300" dirty="0">
                <a:latin typeface="Comic Sans MS" pitchFamily="66" charset="0"/>
              </a:rPr>
              <a:t>The movement of material across the cell </a:t>
            </a:r>
            <a:r>
              <a:rPr lang="en-US" sz="4300" dirty="0" smtClean="0">
                <a:latin typeface="Comic Sans MS" pitchFamily="66" charset="0"/>
              </a:rPr>
              <a:t> membrane </a:t>
            </a:r>
            <a:r>
              <a:rPr lang="en-US" sz="4300" dirty="0">
                <a:latin typeface="Comic Sans MS" pitchFamily="66" charset="0"/>
              </a:rPr>
              <a:t>against the concentration </a:t>
            </a:r>
            <a:r>
              <a:rPr lang="en-US" sz="4300" dirty="0" smtClean="0">
                <a:latin typeface="Comic Sans MS" pitchFamily="66" charset="0"/>
              </a:rPr>
              <a:t>gradient </a:t>
            </a:r>
          </a:p>
          <a:p>
            <a:pPr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sz="4300" dirty="0" smtClean="0">
                <a:latin typeface="Comic Sans MS" pitchFamily="66" charset="0"/>
              </a:rPr>
              <a:t> Movement from low to high concentration</a:t>
            </a:r>
          </a:p>
          <a:p>
            <a:pPr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sz="4300" dirty="0" smtClean="0">
                <a:latin typeface="Comic Sans MS" pitchFamily="66" charset="0"/>
              </a:rPr>
              <a:t> Requires energy</a:t>
            </a:r>
            <a:r>
              <a:rPr lang="en-US" sz="3900" dirty="0" smtClean="0"/>
              <a:t> </a:t>
            </a:r>
            <a:r>
              <a:rPr lang="en-US" sz="4300" dirty="0">
                <a:latin typeface="Comic Sans MS" pitchFamily="66" charset="0"/>
              </a:rPr>
              <a:t>(ATP) </a:t>
            </a:r>
            <a:endParaRPr lang="en-US" sz="4300" dirty="0" smtClean="0">
              <a:latin typeface="Comic Sans MS" pitchFamily="66" charset="0"/>
            </a:endParaRPr>
          </a:p>
          <a:p>
            <a:pPr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en-US" sz="4300" dirty="0" smtClean="0">
                <a:latin typeface="Comic Sans MS" pitchFamily="66" charset="0"/>
              </a:rPr>
              <a:t> protein pumps or bulk transport </a:t>
            </a:r>
            <a:endParaRPr lang="en-US" sz="4300" dirty="0">
              <a:latin typeface="Comic Sans MS" pitchFamily="66" charset="0"/>
            </a:endParaRPr>
          </a:p>
          <a:p>
            <a:pPr>
              <a:spcBef>
                <a:spcPct val="20000"/>
              </a:spcBef>
              <a:buClr>
                <a:schemeClr val="bg2"/>
              </a:buClr>
              <a:buFont typeface="Wingdings" pitchFamily="2" charset="2"/>
              <a:buChar char="v"/>
              <a:defRPr/>
            </a:pPr>
            <a:endParaRPr lang="en-US" sz="2400" dirty="0" smtClean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4617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Movement from low to high concentratio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6316" y="327874"/>
            <a:ext cx="7075261" cy="6046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5734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 Adenine Tri-Phosphate </a:t>
            </a:r>
          </a:p>
          <a:p>
            <a:r>
              <a:rPr lang="en-US" sz="4800" dirty="0" smtClean="0"/>
              <a:t> Energy that cell can use </a:t>
            </a:r>
            <a:endParaRPr lang="en-US" sz="4800" dirty="0"/>
          </a:p>
        </p:txBody>
      </p:sp>
      <p:sp>
        <p:nvSpPr>
          <p:cNvPr id="4" name="AutoShape 2" descr="diagram of an ATP molecu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3064" y="3623524"/>
            <a:ext cx="6409565" cy="2814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3716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215475"/>
            <a:ext cx="82296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6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Active Transport</a:t>
            </a:r>
          </a:p>
        </p:txBody>
      </p:sp>
      <p:pic>
        <p:nvPicPr>
          <p:cNvPr id="11267" name="Picture 3" descr="Untitled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1"/>
          <a:stretch>
            <a:fillRect/>
          </a:stretch>
        </p:blipFill>
        <p:spPr bwMode="auto">
          <a:xfrm>
            <a:off x="6400800" y="1935163"/>
            <a:ext cx="41148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 descr="Untitled-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8" t="16537" b="873"/>
          <a:stretch>
            <a:fillRect/>
          </a:stretch>
        </p:blipFill>
        <p:spPr bwMode="auto">
          <a:xfrm>
            <a:off x="1828800" y="1981201"/>
            <a:ext cx="4038600" cy="464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6" descr="energy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3176" y="4743450"/>
            <a:ext cx="1152525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3048000" y="1447800"/>
            <a:ext cx="26304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rgbClr val="CC0000"/>
                </a:solidFill>
                <a:latin typeface="Comic Sans MS" panose="030F0702030302020204" pitchFamily="66" charset="0"/>
              </a:rPr>
              <a:t>Molecule to be transported</a:t>
            </a:r>
          </a:p>
        </p:txBody>
      </p:sp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8458200" y="6019800"/>
            <a:ext cx="1981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rgbClr val="CC0000"/>
                </a:solidFill>
                <a:latin typeface="Comic Sans MS" panose="030F0702030302020204" pitchFamily="66" charset="0"/>
              </a:rPr>
              <a:t>Molecule being transported</a:t>
            </a:r>
          </a:p>
        </p:txBody>
      </p:sp>
      <p:sp>
        <p:nvSpPr>
          <p:cNvPr id="7176" name="Text Box 11"/>
          <p:cNvSpPr txBox="1">
            <a:spLocks noChangeArrowheads="1"/>
          </p:cNvSpPr>
          <p:nvPr/>
        </p:nvSpPr>
        <p:spPr bwMode="auto">
          <a:xfrm>
            <a:off x="5410201" y="1524001"/>
            <a:ext cx="167481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p"/>
              <a:defRPr sz="2800">
                <a:solidFill>
                  <a:schemeClr val="tx1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p"/>
              <a:defRPr sz="2000">
                <a:solidFill>
                  <a:schemeClr val="tx1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rgbClr val="CC0000"/>
                </a:solidFill>
                <a:latin typeface="Comic Sans MS" panose="030F0702030302020204" pitchFamily="66" charset="0"/>
              </a:rPr>
              <a:t>Transport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>
                <a:solidFill>
                  <a:srgbClr val="CC0000"/>
                </a:solidFill>
                <a:latin typeface="Comic Sans MS" panose="030F0702030302020204" pitchFamily="66" charset="0"/>
              </a:rPr>
              <a:t>Protein</a:t>
            </a:r>
          </a:p>
        </p:txBody>
      </p:sp>
      <p:sp>
        <p:nvSpPr>
          <p:cNvPr id="7177" name="Line 13"/>
          <p:cNvSpPr>
            <a:spLocks noChangeShapeType="1"/>
          </p:cNvSpPr>
          <p:nvPr/>
        </p:nvSpPr>
        <p:spPr bwMode="auto">
          <a:xfrm flipH="1">
            <a:off x="4343400" y="2209800"/>
            <a:ext cx="12954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8" name="Line 15"/>
          <p:cNvSpPr>
            <a:spLocks noChangeShapeType="1"/>
          </p:cNvSpPr>
          <p:nvPr/>
        </p:nvSpPr>
        <p:spPr bwMode="auto">
          <a:xfrm>
            <a:off x="6858000" y="2209800"/>
            <a:ext cx="14478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754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 tmFilter="0, 0; .2, .5; .8, .5; 1, 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250" autoRev="1" fill="hold"/>
                                        <p:tgtEl>
                                          <p:spTgt spid="1127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1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Protein Pumps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1" y="1965960"/>
            <a:ext cx="5065294" cy="4130040"/>
          </a:xfrm>
        </p:spPr>
        <p:txBody>
          <a:bodyPr>
            <a:noAutofit/>
          </a:bodyPr>
          <a:lstStyle/>
          <a:p>
            <a:r>
              <a:rPr lang="en-US" sz="3200" dirty="0" smtClean="0"/>
              <a:t>Sodium-Potassium Pump</a:t>
            </a:r>
          </a:p>
          <a:p>
            <a:pPr lvl="1"/>
            <a:r>
              <a:rPr lang="en-US" sz="3200" dirty="0" smtClean="0"/>
              <a:t>Movement of Na+ and K+ ions</a:t>
            </a:r>
          </a:p>
          <a:p>
            <a:pPr lvl="1"/>
            <a:r>
              <a:rPr lang="en-US" sz="3200" dirty="0" smtClean="0"/>
              <a:t>Pumps 3 Na+ out of cell</a:t>
            </a:r>
          </a:p>
          <a:p>
            <a:pPr lvl="1"/>
            <a:r>
              <a:rPr lang="en-US" sz="3200" dirty="0" smtClean="0"/>
              <a:t>Pumps 2 K= into cell</a:t>
            </a:r>
          </a:p>
          <a:p>
            <a:pPr lvl="1"/>
            <a:r>
              <a:rPr lang="en-US" sz="3200" dirty="0" smtClean="0"/>
              <a:t>Nerve cells communicate this way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4623" y="1054861"/>
            <a:ext cx="4885236" cy="3854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5937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411" y="252663"/>
            <a:ext cx="10832284" cy="6234582"/>
          </a:xfrm>
        </p:spPr>
      </p:pic>
    </p:spTree>
    <p:extLst>
      <p:ext uri="{BB962C8B-B14F-4D97-AF65-F5344CB8AC3E}">
        <p14:creationId xmlns:p14="http://schemas.microsoft.com/office/powerpoint/2010/main" val="2105002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631414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DF5327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63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446C221D-F63F-4DD8-B509-CFE168687BF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33</TotalTime>
  <Words>183</Words>
  <Application>Microsoft Office PowerPoint</Application>
  <PresentationFormat>Widescreen</PresentationFormat>
  <Paragraphs>38</Paragraphs>
  <Slides>16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Comic Sans MS</vt:lpstr>
      <vt:lpstr>Corbel</vt:lpstr>
      <vt:lpstr>Wingdings</vt:lpstr>
      <vt:lpstr>Basis</vt:lpstr>
      <vt:lpstr>Active Transport</vt:lpstr>
      <vt:lpstr>Essential Question</vt:lpstr>
      <vt:lpstr>Active Transport</vt:lpstr>
      <vt:lpstr>PowerPoint Presentation</vt:lpstr>
      <vt:lpstr>ATP</vt:lpstr>
      <vt:lpstr>Active Transport</vt:lpstr>
      <vt:lpstr>Protein Pumps</vt:lpstr>
      <vt:lpstr>PowerPoint Presentation</vt:lpstr>
      <vt:lpstr>PowerPoint Presentation</vt:lpstr>
      <vt:lpstr>Protein Pumps</vt:lpstr>
      <vt:lpstr>PowerPoint Presentation</vt:lpstr>
      <vt:lpstr>Bulk Transport </vt:lpstr>
      <vt:lpstr>Endocytosis </vt:lpstr>
      <vt:lpstr>Exocytosis</vt:lpstr>
      <vt:lpstr>PowerPoint Presentation</vt:lpstr>
      <vt:lpstr>Summary </vt:lpstr>
    </vt:vector>
  </TitlesOfParts>
  <Company>Adams14.org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Active Transport</dc:title>
  <dc:creator>Roman-Wensing, Kayla</dc:creator>
  <cp:lastModifiedBy>Roman-Wensing, Kayla</cp:lastModifiedBy>
  <cp:revision>4</cp:revision>
  <dcterms:created xsi:type="dcterms:W3CDTF">2017-08-09T20:13:03Z</dcterms:created>
  <dcterms:modified xsi:type="dcterms:W3CDTF">2017-08-09T20:46:43Z</dcterms:modified>
</cp:coreProperties>
</file>